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1"/>
  </p:notesMasterIdLst>
  <p:sldIdLst>
    <p:sldId id="256" r:id="rId5"/>
    <p:sldId id="312" r:id="rId6"/>
    <p:sldId id="372" r:id="rId7"/>
    <p:sldId id="320" r:id="rId8"/>
    <p:sldId id="367" r:id="rId9"/>
    <p:sldId id="374" r:id="rId10"/>
    <p:sldId id="373" r:id="rId11"/>
    <p:sldId id="375" r:id="rId12"/>
    <p:sldId id="376" r:id="rId13"/>
    <p:sldId id="377" r:id="rId14"/>
    <p:sldId id="378" r:id="rId15"/>
    <p:sldId id="379" r:id="rId16"/>
    <p:sldId id="380" r:id="rId17"/>
    <p:sldId id="382" r:id="rId18"/>
    <p:sldId id="381" r:id="rId19"/>
    <p:sldId id="34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3"/>
    <p:restoredTop sz="78063" autoAdjust="0"/>
  </p:normalViewPr>
  <p:slideViewPr>
    <p:cSldViewPr snapToGrid="0">
      <p:cViewPr varScale="1">
        <p:scale>
          <a:sx n="47" d="100"/>
          <a:sy n="47" d="100"/>
        </p:scale>
        <p:origin x="1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v3.0.0/src/alphafold3/data/pipeline.py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1FB3B-6863-82AD-5762-3BA241FB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ABBA2A-D575-FE4C-5F8E-40ACF0ED5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6EACC-E83C-9078-D40A-96B9CB60D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0A8E8-6966-C383-BD4C-4C9363B14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9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0C2F-0D22-AFFC-8EC6-E7CED4F6A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B3668-5DD8-4F6F-22A8-3D76AB0BD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71396E-77D7-2123-B0D5-0272A498C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C731B-5100-899E-7ACF-6CF38C3C4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E8FBC-6D62-B264-5B5E-3926B1DA8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569E98-C379-5192-F129-57A733AE5B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44726-41D8-3779-4FFB-1BEE2EF6D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E1F3-E6A5-F700-5B6B-DCC3BA572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23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3A9C8-1E56-CC52-4BD5-A35A9F698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97219-7F8F-E0B9-2C3A-29EC4E420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E1EFC3-1C3C-80E7-59CE-4C744806A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28C2A-B7B8-ECAF-D2A0-D1F9E3CEF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86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3EB4D-CD0F-894D-CF93-4C4247204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69F618-03A0-9B43-B520-D3A9FB768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EAC14-B0EE-E034-E544-BC81E785F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D8D3D-39A5-4087-C40F-160370217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9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ACE2-CFF3-8693-7687-53BE1ADBA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267AA-BF74-E238-B5EC-E99833881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9B60B1-81F6-56A3-CA19-1ED9F0590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866C2-7DBB-24EE-994A-07FE16ED4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6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079E3-5870-34A8-CB6F-D3A0E97D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C3450-C3CD-7B88-D012-AF8BF17DF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2614A4-B80B-0057-0C25-A7B1961E3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BC55-CCD2-454E-0BAB-77F007DA7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5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9D05-AA91-29C4-BE80-5FE8328E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3D8EF-7287-ED06-116F-DF1F0EDFB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C5401-BF36-183F-0378-072095C2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4A920-EC3B-4CED-17AE-A43997206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3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7DD3E-B0CD-EC11-7867-7406A438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0003C-186E-4BC5-B1EF-F406F83B6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A3E54-7CB9-86E5-1F98-2B77065E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lvl="1" indent="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None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No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customization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Python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code,</a:t>
            </a:r>
            <a:r>
              <a:rPr lang="en-US" sz="1400" spc="-50" dirty="0">
                <a:latin typeface="Arial MT"/>
                <a:cs typeface="Arial MT"/>
              </a:rPr>
              <a:t> </a:t>
            </a:r>
          </a:p>
          <a:p>
            <a:pPr marL="469900" lvl="1" indent="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None/>
              <a:tabLst>
                <a:tab pos="756285" algn="l"/>
              </a:tabLst>
            </a:pP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4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wrapper</a:t>
            </a:r>
            <a:r>
              <a:rPr lang="en-US" sz="1800" spc="2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is</a:t>
            </a:r>
            <a:r>
              <a:rPr lang="en-US" sz="1800" spc="-2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more</a:t>
            </a:r>
            <a:r>
              <a:rPr lang="en-US" sz="1800" spc="-20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complicated:</a:t>
            </a:r>
            <a:endParaRPr lang="en-US" sz="1800" dirty="0">
              <a:latin typeface="Arial MT"/>
              <a:cs typeface="Arial MT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Char char=""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Selects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“flash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attention”</a:t>
            </a:r>
            <a:r>
              <a:rPr lang="en-US" sz="1400" spc="-5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parameter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based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compute</a:t>
            </a:r>
            <a:r>
              <a:rPr lang="en-US" sz="1400" spc="-5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capability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GPU.</a:t>
            </a:r>
            <a:endParaRPr lang="en-US" sz="1400" dirty="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335"/>
              </a:spcBef>
              <a:buClr>
                <a:srgbClr val="2575B4"/>
              </a:buClr>
              <a:buFont typeface="Wingdings"/>
              <a:buChar char=""/>
              <a:tabLst>
                <a:tab pos="756285" algn="l"/>
              </a:tabLst>
            </a:pPr>
            <a:r>
              <a:rPr lang="en-US" sz="1400" dirty="0">
                <a:latin typeface="Arial MT"/>
                <a:cs typeface="Arial MT"/>
              </a:rPr>
              <a:t>Chooses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number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copies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10" dirty="0" err="1">
                <a:latin typeface="Arial MT"/>
                <a:cs typeface="Arial MT"/>
              </a:rPr>
              <a:t>jackhmmer</a:t>
            </a:r>
            <a:r>
              <a:rPr lang="en-US" sz="1400" spc="-10" dirty="0">
                <a:latin typeface="Arial MT"/>
                <a:cs typeface="Arial MT"/>
              </a:rPr>
              <a:t>/</a:t>
            </a:r>
            <a:r>
              <a:rPr lang="en-US" sz="1400" spc="-10" dirty="0" err="1">
                <a:latin typeface="Arial MT"/>
                <a:cs typeface="Arial MT"/>
              </a:rPr>
              <a:t>nhmmer</a:t>
            </a:r>
            <a:r>
              <a:rPr lang="en-US" sz="1400" spc="-4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processes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run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in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parallel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based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number</a:t>
            </a:r>
            <a:r>
              <a:rPr lang="en-US" sz="1400" spc="-3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of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cores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assigned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</a:t>
            </a:r>
            <a:r>
              <a:rPr lang="en-US" sz="1400" spc="-20" dirty="0">
                <a:latin typeface="Arial MT"/>
                <a:cs typeface="Arial MT"/>
              </a:rPr>
              <a:t> job.</a:t>
            </a:r>
            <a:endParaRPr lang="en-US" sz="1400" dirty="0">
              <a:latin typeface="Arial MT"/>
              <a:cs typeface="Arial MT"/>
            </a:endParaRPr>
          </a:p>
          <a:p>
            <a:pPr marL="1155700" lvl="2" indent="-228600">
              <a:lnSpc>
                <a:spcPct val="100000"/>
              </a:lnSpc>
              <a:spcBef>
                <a:spcPts val="340"/>
              </a:spcBef>
              <a:buClr>
                <a:srgbClr val="2575B4"/>
              </a:buClr>
              <a:buFont typeface="Wingdings"/>
              <a:buChar char=""/>
              <a:tabLst>
                <a:tab pos="1155700" algn="l"/>
              </a:tabLst>
            </a:pPr>
            <a:r>
              <a:rPr lang="en-US" sz="1400" dirty="0">
                <a:latin typeface="Arial MT"/>
                <a:cs typeface="Arial MT"/>
              </a:rPr>
              <a:t>Not totally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straightforward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as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these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are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hard-</a:t>
            </a:r>
            <a:r>
              <a:rPr lang="en-US" sz="1400" dirty="0">
                <a:latin typeface="Arial MT"/>
                <a:cs typeface="Arial MT"/>
              </a:rPr>
              <a:t>coded</a:t>
            </a:r>
            <a:r>
              <a:rPr lang="en-US" sz="1400" spc="-4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to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run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with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8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threads</a:t>
            </a:r>
            <a:r>
              <a:rPr lang="en-US" sz="1400" spc="-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each.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See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here</a:t>
            </a:r>
            <a:r>
              <a:rPr lang="en-US" sz="1400" dirty="0">
                <a:latin typeface="Arial MT"/>
                <a:cs typeface="Arial MT"/>
              </a:rPr>
              <a:t>,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lines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231-</a:t>
            </a:r>
            <a:r>
              <a:rPr lang="en-US" sz="1400" spc="-20" dirty="0">
                <a:latin typeface="Arial MT"/>
                <a:cs typeface="Arial MT"/>
              </a:rPr>
              <a:t>232.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D747-F488-8797-E5C8-2CFDEDF4C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6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E72B4-C739-A4F1-90F2-9241DC63C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91950-EF43-6808-914A-6FF9789BE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6FACC-BC84-A146-E0D9-0FE77DAC0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AE10-FC34-9AD1-517F-23764AEFA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5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26271-59C1-0E2F-A5D6-1AB944A41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74097-36E2-7C77-E108-A612FE352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39194-A1C0-6325-39C4-75BCDFBB2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FC12-AA0C-9B56-A0D8-2EE71AB88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39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1E3C-D805-3575-6062-28C80780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32C84F-3568-A11A-26F3-B351CA3FC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72EE-B6AD-ADDE-9AB3-077497E6F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05E58-F6E7-0E97-590B-600199549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arnoldbio/alphapick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phafold.ebi.ac.uk/entry/Q9Y223#help" TargetMode="External"/><Relationship Id="rId4" Type="http://schemas.openxmlformats.org/officeDocument/2006/relationships/hyperlink" Target="https://pymol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alphafold3_short_course" TargetMode="External"/><Relationship Id="rId3" Type="http://schemas.openxmlformats.org/officeDocument/2006/relationships/hyperlink" Target="https://www.colorado.edu/rc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main/WEIGHTS_TERMS_OF_USE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deepmind/alphafold3/blob/main/docs/input.md#alphafold-server-json-compatibil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corative photo of CU campus on title sl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713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571" y="4452257"/>
            <a:ext cx="11287806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Short Course: AlphaFold 3 on Alpine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8F90D-F8C0-D240-6E37-56A844D8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73D0-071A-3DB9-B6D3-0DBADD5D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18" y="208369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7912E-D67A-5D3E-5DDB-2EF656F6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 descr="Screenshot of terminal output for module display alphafold/3.0.0&#10;$ module display alphafold/3.0.0&#10;----------------------------------------------------------------------------&#10;   /curc/sw/alpine-modules/udep/bio/alphafold/3.0.0.lua:&#10;----------------------------------------------------------------------------&#10;setenv(&quot;AF3_RESOURCES_DIR&quot;,&quot;/curc/sw/install/bio/alphafold/3.0.0&quot;)&#10;setenv(&quot;AF3_IMAGE&quot;,&quot;/curc/sw/install/bio/alphafold/3.0.0/alphafold3.sif&quot;)&#10;setenv(&quot;AF3_CODE_DIR&quot;,&quot;/curc/sw/install/bio/alphafold/3.0.0/alphafold3-3.0.0&quot;)&#10;setenv(&quot;AF3_EXAMPLES&quot;,&quot;/curc/sw/install/bio/alphafold/3.0.0/examples&quot;)&#10;setenv(&quot;AF3_DATABASES_DIR&quot;,&quot;/gpfs/alpine1/datasets/bioinformatics/alphafold3&quot;)&#10;setenv(&quot;TMPDIR&quot;,&quot;/scratch/alpine/mokh8410&quot;)&#10;set_shell_function(&quot;run_alphafold&quot;,&quot;bash /curc/sw/install/bio/alphafold/3.0.0/ru&#10;n_alphafold.sh \&quot;$@\&quot;&quot;,&quot;bash /curc/sw/install/bio/alphafold/3.0.0/run_alphafold.&#10;sh $*&quot;)&#10;help([[AlphaFold 3.0.0 (Containerized)&#10;&#10;This module provides access to AlphaFold 3 (DeepMind) via a Singularity containe&#10;r.&#10;Users must supply the DeepMind-provided model parameters separately.&#10;&#10;Usage:&#10;&#10;1. MSA Search (CPU):&#10;   sinteractive --partition=al40 --nodes=1 --ntasks=8 --time=1:00:00&#10;   ml purge &amp;&amp; ml alphafold/3.0.0&#10;">
            <a:extLst>
              <a:ext uri="{FF2B5EF4-FFF2-40B4-BE49-F238E27FC236}">
                <a16:creationId xmlns:a16="http://schemas.microsoft.com/office/drawing/2014/main" id="{0CEBF08D-1292-41CA-7659-6FDD4542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2" y="1394467"/>
            <a:ext cx="9150414" cy="485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1649-A3BA-C952-B7B7-2B188750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617E-D8FA-BA47-47AF-407880AB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Workflow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81BE02-4E24-B6F9-10BF-CF3B3679325D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AlphaFold 3 runs in two stages: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Stage 1 (MSA Search): CPU and I/O-intensive; uses </a:t>
            </a:r>
            <a:r>
              <a:rPr lang="en-US" dirty="0" err="1"/>
              <a:t>jackhmmer</a:t>
            </a:r>
            <a:r>
              <a:rPr lang="en-US" dirty="0"/>
              <a:t> and </a:t>
            </a:r>
            <a:r>
              <a:rPr lang="en-US" dirty="0" err="1"/>
              <a:t>hhmsearch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Stage 2 (Inference): GPU-intensive; performs structure prediction.</a:t>
            </a:r>
          </a:p>
          <a:p>
            <a:pPr>
              <a:lnSpc>
                <a:spcPct val="120000"/>
              </a:lnSpc>
            </a:pPr>
            <a:r>
              <a:rPr lang="en-US" dirty="0"/>
              <a:t>To better utilize limited GPU resources, these stages can be split using flags: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--</a:t>
            </a:r>
            <a:r>
              <a:rPr lang="en-US" dirty="0" err="1"/>
              <a:t>norun_inference</a:t>
            </a:r>
            <a:r>
              <a:rPr lang="en-US" dirty="0"/>
              <a:t> → Run only the MSA/data pipeline (Stage 1)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--</a:t>
            </a:r>
            <a:r>
              <a:rPr lang="en-US" dirty="0" err="1"/>
              <a:t>norun_data_pipeline</a:t>
            </a:r>
            <a:r>
              <a:rPr lang="en-US" dirty="0"/>
              <a:t> → Run only the inference step (Stage 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0AC4-D330-A19D-4501-DD88D36B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93000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0EF3-8712-AB0F-5680-ED67CA3BA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2449-1997-A7CC-12CA-54EE6951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Your Prediction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329260-E447-44C3-E281-0A4264039A55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Example input files and scripts are in </a:t>
            </a:r>
            <a:r>
              <a:rPr lang="en-US" b="1" dirty="0">
                <a:latin typeface="Monospace"/>
              </a:rPr>
              <a:t>/</a:t>
            </a:r>
            <a:r>
              <a:rPr lang="en-US" b="1" dirty="0" err="1">
                <a:latin typeface="Monospace"/>
              </a:rPr>
              <a:t>curc</a:t>
            </a:r>
            <a:r>
              <a:rPr lang="en-US" b="1" dirty="0">
                <a:latin typeface="Monospace"/>
              </a:rPr>
              <a:t>/</a:t>
            </a:r>
            <a:r>
              <a:rPr lang="en-US" b="1" dirty="0" err="1">
                <a:latin typeface="Monospace"/>
              </a:rPr>
              <a:t>sw</a:t>
            </a:r>
            <a:r>
              <a:rPr lang="en-US" b="1" dirty="0">
                <a:latin typeface="Monospace"/>
              </a:rPr>
              <a:t>/install/bio/</a:t>
            </a:r>
            <a:r>
              <a:rPr lang="en-US" b="1" dirty="0" err="1">
                <a:latin typeface="Monospace"/>
              </a:rPr>
              <a:t>alphafold</a:t>
            </a:r>
            <a:r>
              <a:rPr lang="en-US" b="1" dirty="0">
                <a:latin typeface="Monospace"/>
              </a:rPr>
              <a:t>/3.0.0/examples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</a:pPr>
            <a:r>
              <a:rPr lang="en-US" dirty="0"/>
              <a:t>Loading the module stores this path in </a:t>
            </a:r>
            <a:r>
              <a:rPr lang="en-US" b="1" dirty="0"/>
              <a:t>AF3_EXAMPLES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</a:pPr>
            <a:r>
              <a:rPr lang="en-US" dirty="0"/>
              <a:t>Copy the folder to a location where you have write permissions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604B-AED7-14A3-77DA-DD040847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F10AFB-5631-E6AE-88DC-F6775AD8A283}"/>
              </a:ext>
            </a:extLst>
          </p:cNvPr>
          <p:cNvGrpSpPr/>
          <p:nvPr/>
        </p:nvGrpSpPr>
        <p:grpSpPr>
          <a:xfrm>
            <a:off x="648457" y="4176456"/>
            <a:ext cx="10895086" cy="1884710"/>
            <a:chOff x="648457" y="3037710"/>
            <a:chExt cx="10895086" cy="2180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3D6C9D-8C01-E157-6EA9-9473AD6CB65F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 descr="Terminal output showing the contents of the $AF3_EXAMPLES directory, which includes three AlphaFold 3 example scripts and one input folder:&#10;alphafold3_alpine_cpu.sh  alphafold3_alpine_gpu.sh  alphafold3_alpine.sh  fold_protein_2PV7">
              <a:extLst>
                <a:ext uri="{FF2B5EF4-FFF2-40B4-BE49-F238E27FC236}">
                  <a16:creationId xmlns:a16="http://schemas.microsoft.com/office/drawing/2014/main" id="{7A27D56A-D939-B002-93EA-3030886DEAB1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037710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2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$ls $AF3_EXAMPLES</a:t>
              </a:r>
            </a:p>
            <a:p>
              <a:pPr marL="0" indent="0">
                <a:buNone/>
              </a:pPr>
              <a:r>
                <a:rPr lang="en-US" sz="2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alphafold3_alpine_cpu.sh  alphafold3_alpine_gpu.sh  alphafold3_alpine.sh  fold_protein_2PV7</a:t>
              </a:r>
              <a:endParaRPr lang="en-US" sz="2200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3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88BA-FAE4-2A60-F75D-29089B07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1762-5562-EF80-FE65-7280DD6D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9" y="122360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Your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B2EA-504C-9F9A-495A-F721789F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 descr="Terminal output showing for alphafold3_alpine.sh batch script for running AlphaFold 3 on one GPU node in the al40 partition. The script sets job parameters, loads the AlphaFold 3 module, defines input and output paths, and runs the run_alphafold command using a JSON configuration file.&#10;&#10;#!/bin/bash&#10;&#10;#SBATCH --nodes=1&#10;#SBATCH --time=30:00&#10;#SBATCH --partition=al40&#10;#SBATCH --qos=normal&#10;#SBATCH --gres=gpu:1&#10;#SBATCH --job-name=af3_test&#10;#SBATCH --output=af3_test_%j.out&#10;#SBATCH --ntasks=8&#10;#SBATCH --mail-type=ALL&#10;#SBATCH --mail-user=&lt;your email address&gt;&#10;&#10;# Load the AlphaFold 3 module&#10;module purge&#10;module load alphafold/3.0.0&#10;&#10;# Set input JSON, output directory, and model parameter path&#10;export INPUT_FILE=/path/to/input/json&#10;export OUTPUT_DIR=/path/to/output&#10;export AF3_MODEL_PARAMETERS_DIR=/path/to/alphafold3/params&#10;&#10;# Run AlphaFold 3&#10;run_alphafold --json_path=$INPUT_FILE --output_dir=$OUTPUT_DIR --model_dir=$AF3_MODEL_PARAMETERS_DIR&#10;&#10;">
            <a:extLst>
              <a:ext uri="{FF2B5EF4-FFF2-40B4-BE49-F238E27FC236}">
                <a16:creationId xmlns:a16="http://schemas.microsoft.com/office/drawing/2014/main" id="{AA2AF182-B72B-2A15-1F26-19FC0575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199"/>
          <a:stretch>
            <a:fillRect/>
          </a:stretch>
        </p:blipFill>
        <p:spPr>
          <a:xfrm>
            <a:off x="591802" y="1273086"/>
            <a:ext cx="11374242" cy="49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4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ED556-CFE5-6B65-DDCB-457C17C6A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499F-9C5B-34AC-5855-A64BEF43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Performance Considerations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0A287E-47D8-C82A-B2DC-7AB3BABC012A}"/>
              </a:ext>
            </a:extLst>
          </p:cNvPr>
          <p:cNvSpPr txBox="1">
            <a:spLocks/>
          </p:cNvSpPr>
          <p:nvPr/>
        </p:nvSpPr>
        <p:spPr>
          <a:xfrm>
            <a:off x="720633" y="1601586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number of cores/threads used during MSA steps is hardcoded and so AF cannot use more than 8 CPU cores. </a:t>
            </a:r>
          </a:p>
          <a:p>
            <a:pPr>
              <a:lnSpc>
                <a:spcPct val="120000"/>
              </a:lnSpc>
            </a:pPr>
            <a:r>
              <a:rPr lang="en-US" dirty="0"/>
              <a:t>Requesting more cores will </a:t>
            </a:r>
            <a:r>
              <a:rPr lang="en-US" b="1" dirty="0"/>
              <a:t>not</a:t>
            </a:r>
            <a:r>
              <a:rPr lang="en-US" dirty="0"/>
              <a:t> improve performance and you may end up waiting longer for your job to start.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2DC47-A987-ADE7-D9BF-5B5BBBF1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sp>
        <p:nvSpPr>
          <p:cNvPr id="6" name="Rectangle 5" descr="Terminal output showing the AlphaFold 3 pipeline running a Jackhmmer search as part of the MSA (multiple sequence alignment) step. The log includes the full command used to launch Jackhmmer&#10;I1005 11:40:25.187402 23318643615296 subprocess_utils.py:68] Launching subprocess &quot;/hmmer/bin/jackhmmer -o /dev/null -A /tmp/tmpb0qmrgip/output.sto --noali --F1 0.0005 --F2 5e-05 --F3 5e-07 --cpu 8 -N 1 -E 0.0001 --incE 0.0001 /tmp/tmpb0qmrgip/query.fasta /root/public_databases/uniref90_2022_05.fa&quot;&#10;I1005 11:42:28.693908 23318639412800 subprocess_utils.py:97] Finished Jackhmmer in 123.506 seconds&#10;">
            <a:extLst>
              <a:ext uri="{FF2B5EF4-FFF2-40B4-BE49-F238E27FC236}">
                <a16:creationId xmlns:a16="http://schemas.microsoft.com/office/drawing/2014/main" id="{2A395EA7-C95D-0DCC-1A10-FDBB60DDA878}"/>
              </a:ext>
            </a:extLst>
          </p:cNvPr>
          <p:cNvSpPr/>
          <p:nvPr/>
        </p:nvSpPr>
        <p:spPr>
          <a:xfrm>
            <a:off x="720633" y="4232366"/>
            <a:ext cx="11094720" cy="15152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tx1"/>
                </a:solidFill>
              </a:rPr>
              <a:t>I1005 11:40:25.187402 23318643615296 subprocess_utils.py:68] Launching subprocess "/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hmmer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/bin/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jackhmmer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-o /dev/null -A 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tmp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/tmpb0qmrgip/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output.sto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--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noali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--F1 0.0005 --F2 5e-05 --F3 5e-07 --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cpu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8 -N 1 -E 0.0001 --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incE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0.0001 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tmp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/tmpb0qmrgip/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query.fasta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/root/</a:t>
            </a:r>
            <a:r>
              <a:rPr lang="en-US" dirty="0" err="1">
                <a:solidFill>
                  <a:schemeClr val="tx1"/>
                </a:solidFill>
              </a:rPr>
              <a:t>public_databases</a:t>
            </a:r>
            <a:r>
              <a:rPr lang="en-US" dirty="0">
                <a:solidFill>
                  <a:schemeClr val="tx1"/>
                </a:solidFill>
              </a:rPr>
              <a:t>/uniref90_2022_05.fa"</a:t>
            </a: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tx1"/>
                </a:solidFill>
              </a:rPr>
              <a:t>I1005 11:42:28.693908 23318639412800 subprocess_utils.py:97] Finished </a:t>
            </a:r>
            <a:r>
              <a:rPr lang="en-US" dirty="0" err="1">
                <a:solidFill>
                  <a:schemeClr val="tx1"/>
                </a:solidFill>
              </a:rPr>
              <a:t>Jackhmmer</a:t>
            </a:r>
            <a:r>
              <a:rPr lang="en-US" dirty="0">
                <a:solidFill>
                  <a:schemeClr val="tx1"/>
                </a:solidFill>
              </a:rPr>
              <a:t> in 123.506 seconds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0BCE9-2E00-469F-D684-F73D0742C0F4}"/>
              </a:ext>
            </a:extLst>
          </p:cNvPr>
          <p:cNvSpPr/>
          <p:nvPr/>
        </p:nvSpPr>
        <p:spPr>
          <a:xfrm>
            <a:off x="720633" y="4558937"/>
            <a:ext cx="11094720" cy="587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5754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DE2F9-EF07-0B4B-D784-88D2BE24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876F-2BCB-7782-851F-B6B78DA5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Visualizing Outputs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98DDB7-0E5E-0AFF-16C2-DB069CFDA80A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err="1"/>
              <a:t>AlphaPickle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https://github.com/mattarnoldbio/alphapickle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PyMol</a:t>
            </a:r>
            <a:r>
              <a:rPr lang="en-US" dirty="0"/>
              <a:t> (free for education): </a:t>
            </a:r>
            <a:r>
              <a:rPr lang="en-US" dirty="0">
                <a:hlinkClick r:id="rId4"/>
              </a:rPr>
              <a:t>https://pymol.org/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AlphaFold Protein Structure Database website provides a great resource for learning how to interpret visualizations: </a:t>
            </a:r>
            <a:r>
              <a:rPr lang="en-US" dirty="0">
                <a:hlinkClick r:id="rId5"/>
              </a:rPr>
              <a:t>https://alphafold.ebi.ac.uk/entry/Q9Y223#help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D493F-E924-68F3-DD03-B6154793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00685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course survey at http://tinyurl.com/curc-survey18&#10;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51516B-8F52-83FC-C2A8-E72DF7FD2518}"/>
              </a:ext>
            </a:extLst>
          </p:cNvPr>
          <p:cNvSpPr txBox="1">
            <a:spLocks/>
          </p:cNvSpPr>
          <p:nvPr/>
        </p:nvSpPr>
        <p:spPr>
          <a:xfrm>
            <a:off x="4876800" y="6522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10/1/2025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-1774371" y="49992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b="1" dirty="0">
                <a:cs typeface="Arial"/>
              </a:rPr>
              <a:t>AlphaFold 3 on Alpine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7,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Mohal Khandelwal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https://www.colorado.edu/rc/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03602" y="1943748"/>
            <a:ext cx="3180095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https://github.com/ResearchComputing/alphafold3_short_course</a:t>
            </a:r>
            <a:endParaRPr lang="en-US" sz="1800" dirty="0">
              <a:latin typeface="Century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5" name="Picture 4" descr="QR for the github repository https://github.com/ResearchComputing/alphafold3_short_course&#10;">
            <a:extLst>
              <a:ext uri="{FF2B5EF4-FFF2-40B4-BE49-F238E27FC236}">
                <a16:creationId xmlns:a16="http://schemas.microsoft.com/office/drawing/2014/main" id="{D397633D-6ADF-1CE0-6720-2E22AB2DB6F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693179" y="1233165"/>
            <a:ext cx="3840664" cy="3840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2EB2-AE26-E03D-1D7C-8FA07F82A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473B5E2-6F53-D0C0-72A7-7C3410FE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215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/>
              <a:t>Background: The Protein Folding Problem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625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1200"/>
              <a:t>What a protein does (it’s biological function) depends on its 3D structure</a:t>
            </a:r>
          </a:p>
          <a:p>
            <a:r>
              <a:rPr lang="en-US" kern="1200"/>
              <a:t>Figuring out the what shapes a protein folds into has been a grand challenge in biology for 50+ years</a:t>
            </a:r>
          </a:p>
          <a:p>
            <a:r>
              <a:rPr lang="en-US" kern="1200"/>
              <a:t>Can we predict a protein’s 3D structure based on its 1D aa sequence?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10/1/2025</a:t>
            </a:r>
          </a:p>
        </p:txBody>
      </p:sp>
      <p:pic>
        <p:nvPicPr>
          <p:cNvPr id="6" name="Picture 5" descr="A 3D animation of a protein's structure, represented by ribbons of various colors">
            <a:extLst>
              <a:ext uri="{FF2B5EF4-FFF2-40B4-BE49-F238E27FC236}">
                <a16:creationId xmlns:a16="http://schemas.microsoft.com/office/drawing/2014/main" id="{B2CA0F4C-39D1-BDA3-EF6E-9F7F2E54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56" y="1825625"/>
            <a:ext cx="4351338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9A43-F8E2-E025-CC63-BB9CB675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7F2-E24A-E447-41D0-0AFED9F8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Notable changes to AlphaFold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C58E54-AB89-0925-B419-8ACBE2529432}"/>
              </a:ext>
            </a:extLst>
          </p:cNvPr>
          <p:cNvSpPr txBox="1">
            <a:spLocks/>
          </p:cNvSpPr>
          <p:nvPr/>
        </p:nvSpPr>
        <p:spPr>
          <a:xfrm>
            <a:off x="838199" y="1794606"/>
            <a:ext cx="10515599" cy="4446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The model parameters are a separate download with licensing issues.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main run_alphafold.py script can now be executed in 2 phases, the CPU/time intensive database search, followed by the GPU-based model inference.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database has shrunk from 2+ TB to ~600 GB.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The input file format has changed to a custom JSON format, instead of FASTA file.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Overall performance appears to be improved, qualitatively.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89346-AF58-AD4F-CD54-549F1F70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24705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1A504-3314-4F62-F828-96F8013B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D344-E220-847E-9A4C-556D562E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Installation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A06A5-B441-ED47-E938-0120805F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17" name="object 3">
            <a:extLst>
              <a:ext uri="{FF2B5EF4-FFF2-40B4-BE49-F238E27FC236}">
                <a16:creationId xmlns:a16="http://schemas.microsoft.com/office/drawing/2014/main" id="{62E35A37-8249-9974-614D-DF4661A1A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3385" y="3825220"/>
            <a:ext cx="2633624" cy="2592977"/>
          </a:xfrm>
          <a:prstGeom prst="rect">
            <a:avLst/>
          </a:prstGeom>
        </p:spPr>
      </p:pic>
      <p:sp>
        <p:nvSpPr>
          <p:cNvPr id="18" name="object 4" descr="run_alphafold.sh&#10;Wrapper script that handles all inputs to run_alphafold.py in the container&#10;">
            <a:extLst>
              <a:ext uri="{FF2B5EF4-FFF2-40B4-BE49-F238E27FC236}">
                <a16:creationId xmlns:a16="http://schemas.microsoft.com/office/drawing/2014/main" id="{7F07C6E6-0995-3B8E-9DF5-5F17410B46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254274" y="4409320"/>
            <a:ext cx="11221548" cy="2053126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87020" algn="ctr">
              <a:lnSpc>
                <a:spcPct val="100000"/>
              </a:lnSpc>
              <a:spcBef>
                <a:spcPts val="360"/>
              </a:spcBef>
            </a:pPr>
            <a:r>
              <a:rPr lang="en-US" sz="2000" b="1" spc="-10" dirty="0">
                <a:cs typeface="Arial"/>
              </a:rPr>
              <a:t>run_alphafold.sh</a:t>
            </a:r>
            <a:endParaRPr lang="en-US" sz="2000" dirty="0">
              <a:cs typeface="Arial"/>
            </a:endParaRPr>
          </a:p>
          <a:p>
            <a:pPr marL="4784090" marR="4489450" indent="-1270" algn="ctr">
              <a:lnSpc>
                <a:spcPct val="86400"/>
              </a:lnSpc>
              <a:spcBef>
                <a:spcPts val="445"/>
              </a:spcBef>
            </a:pPr>
            <a:r>
              <a:rPr lang="en-US" dirty="0">
                <a:cs typeface="Arial MT"/>
              </a:rPr>
              <a:t>Wrapper</a:t>
            </a:r>
            <a:r>
              <a:rPr lang="en-US" spc="-35" dirty="0">
                <a:cs typeface="Arial MT"/>
              </a:rPr>
              <a:t> </a:t>
            </a:r>
            <a:r>
              <a:rPr lang="en-US" spc="-10" dirty="0">
                <a:cs typeface="Arial MT"/>
              </a:rPr>
              <a:t>script </a:t>
            </a:r>
            <a:r>
              <a:rPr lang="en-US" dirty="0">
                <a:cs typeface="Arial MT"/>
              </a:rPr>
              <a:t>that</a:t>
            </a:r>
            <a:r>
              <a:rPr lang="en-US" spc="-35" dirty="0">
                <a:cs typeface="Arial MT"/>
              </a:rPr>
              <a:t> </a:t>
            </a:r>
            <a:r>
              <a:rPr lang="en-US" dirty="0">
                <a:cs typeface="Arial MT"/>
              </a:rPr>
              <a:t>handles</a:t>
            </a:r>
            <a:r>
              <a:rPr lang="en-US" spc="-15" dirty="0">
                <a:cs typeface="Arial MT"/>
              </a:rPr>
              <a:t> </a:t>
            </a:r>
            <a:r>
              <a:rPr lang="en-US" spc="-25" dirty="0">
                <a:cs typeface="Arial MT"/>
              </a:rPr>
              <a:t>all </a:t>
            </a:r>
            <a:r>
              <a:rPr lang="en-US" dirty="0">
                <a:cs typeface="Arial MT"/>
              </a:rPr>
              <a:t>inputs</a:t>
            </a:r>
            <a:r>
              <a:rPr lang="en-US" spc="-30" dirty="0">
                <a:cs typeface="Arial MT"/>
              </a:rPr>
              <a:t> </a:t>
            </a:r>
            <a:r>
              <a:rPr lang="en-US" spc="-25" dirty="0">
                <a:cs typeface="Arial MT"/>
              </a:rPr>
              <a:t>to </a:t>
            </a:r>
            <a:r>
              <a:rPr lang="en-US" i="1" spc="-10" dirty="0">
                <a:cs typeface="Arial"/>
              </a:rPr>
              <a:t>run_alphafold.py </a:t>
            </a:r>
            <a:r>
              <a:rPr lang="en-US" dirty="0">
                <a:cs typeface="Arial MT"/>
              </a:rPr>
              <a:t>in</a:t>
            </a:r>
            <a:r>
              <a:rPr lang="en-US" spc="-5" dirty="0">
                <a:cs typeface="Arial MT"/>
              </a:rPr>
              <a:t> </a:t>
            </a:r>
            <a:r>
              <a:rPr lang="en-US" dirty="0">
                <a:cs typeface="Arial MT"/>
              </a:rPr>
              <a:t>the</a:t>
            </a:r>
            <a:r>
              <a:rPr lang="en-US" spc="-15" dirty="0">
                <a:cs typeface="Arial MT"/>
              </a:rPr>
              <a:t> </a:t>
            </a:r>
            <a:r>
              <a:rPr lang="en-US" spc="-10" dirty="0">
                <a:cs typeface="Arial MT"/>
              </a:rPr>
              <a:t>container</a:t>
            </a:r>
            <a:endParaRPr lang="en-US" dirty="0">
              <a:cs typeface="Arial MT"/>
            </a:endParaRPr>
          </a:p>
          <a:p>
            <a:pPr>
              <a:lnSpc>
                <a:spcPct val="100000"/>
              </a:lnSpc>
            </a:pPr>
            <a:endParaRPr lang="en-US" dirty="0">
              <a:cs typeface="Arial MT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lang="en-US" dirty="0">
              <a:cs typeface="Arial MT"/>
            </a:endParaRPr>
          </a:p>
        </p:txBody>
      </p:sp>
      <p:grpSp>
        <p:nvGrpSpPr>
          <p:cNvPr id="19" name="object 5">
            <a:extLst>
              <a:ext uri="{FF2B5EF4-FFF2-40B4-BE49-F238E27FC236}">
                <a16:creationId xmlns:a16="http://schemas.microsoft.com/office/drawing/2014/main" id="{E7764883-754E-1071-8A26-05248FF64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93448" y="1916170"/>
            <a:ext cx="2809050" cy="2182949"/>
            <a:chOff x="3346703" y="1516380"/>
            <a:chExt cx="2165350" cy="1499870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BCCA18E-7277-E405-1A9C-14141C166E7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439" y="2020836"/>
              <a:ext cx="1223759" cy="995159"/>
            </a:xfrm>
            <a:prstGeom prst="rect">
              <a:avLst/>
            </a:prstGeom>
          </p:spPr>
        </p:pic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A89E6182-4400-4480-F33A-DF1A9FB2841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4857" y="2042795"/>
              <a:ext cx="1143507" cy="915162"/>
            </a:xfrm>
            <a:prstGeom prst="rect">
              <a:avLst/>
            </a:prstGeom>
          </p:spPr>
        </p:pic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E0163B17-3FE4-3ADC-0486-18719E2A21D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6703" y="1516380"/>
              <a:ext cx="2164842" cy="1317498"/>
            </a:xfrm>
            <a:prstGeom prst="rect">
              <a:avLst/>
            </a:prstGeom>
          </p:spPr>
        </p:pic>
      </p:grpSp>
      <p:sp>
        <p:nvSpPr>
          <p:cNvPr id="23" name="object 9" descr="Database: ~250 GB file. Pre-installed and accessible via AF3_DATABASES_DIR&#10;">
            <a:extLst>
              <a:ext uri="{FF2B5EF4-FFF2-40B4-BE49-F238E27FC236}">
                <a16:creationId xmlns:a16="http://schemas.microsoft.com/office/drawing/2014/main" id="{2475FD55-69F7-6647-4B5A-63EAC8D23F4C}"/>
              </a:ext>
            </a:extLst>
          </p:cNvPr>
          <p:cNvSpPr txBox="1"/>
          <p:nvPr/>
        </p:nvSpPr>
        <p:spPr>
          <a:xfrm>
            <a:off x="6105258" y="2040735"/>
            <a:ext cx="2347746" cy="15856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spcBef>
                <a:spcPts val="365"/>
              </a:spcBef>
            </a:pPr>
            <a:r>
              <a:rPr lang="en-US" sz="2000" dirty="0"/>
              <a:t>Database: ~250 GB file. Pre-installed and accessible via </a:t>
            </a:r>
            <a:r>
              <a:rPr lang="en-US" sz="2000" b="1" i="1" dirty="0"/>
              <a:t>AF3_DATABASES_DIR</a:t>
            </a:r>
          </a:p>
        </p:txBody>
      </p:sp>
      <p:grpSp>
        <p:nvGrpSpPr>
          <p:cNvPr id="24" name="object 10">
            <a:extLst>
              <a:ext uri="{FF2B5EF4-FFF2-40B4-BE49-F238E27FC236}">
                <a16:creationId xmlns:a16="http://schemas.microsoft.com/office/drawing/2014/main" id="{AAF23FD2-A1B0-9363-1BB5-2EA18CA72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9036" y="1961153"/>
            <a:ext cx="2938286" cy="2053125"/>
            <a:chOff x="6876288" y="1516380"/>
            <a:chExt cx="1919605" cy="1499870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76CE6A33-421A-0B63-0631-B33B828B89F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6288" y="2020836"/>
              <a:ext cx="1223759" cy="995159"/>
            </a:xfrm>
            <a:prstGeom prst="rect">
              <a:avLst/>
            </a:prstGeom>
          </p:spPr>
        </p:pic>
        <p:pic>
          <p:nvPicPr>
            <p:cNvPr id="26" name="object 12">
              <a:extLst>
                <a:ext uri="{FF2B5EF4-FFF2-40B4-BE49-F238E27FC236}">
                  <a16:creationId xmlns:a16="http://schemas.microsoft.com/office/drawing/2014/main" id="{AA26A2EF-25B6-BEB2-EC03-B855EF22BC1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8706" y="2042795"/>
              <a:ext cx="1143508" cy="915162"/>
            </a:xfrm>
            <a:prstGeom prst="rect">
              <a:avLst/>
            </a:prstGeom>
          </p:spPr>
        </p:pic>
        <p:pic>
          <p:nvPicPr>
            <p:cNvPr id="27" name="object 13">
              <a:extLst>
                <a:ext uri="{FF2B5EF4-FFF2-40B4-BE49-F238E27FC236}">
                  <a16:creationId xmlns:a16="http://schemas.microsoft.com/office/drawing/2014/main" id="{D8FE7CA9-D907-DE26-481E-B65D0D7C22E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0420" y="1516380"/>
              <a:ext cx="1625346" cy="1317498"/>
            </a:xfrm>
            <a:prstGeom prst="rect">
              <a:avLst/>
            </a:prstGeom>
          </p:spPr>
        </p:pic>
      </p:grpSp>
      <p:sp>
        <p:nvSpPr>
          <p:cNvPr id="28" name="object 14" descr="Containerized module &#10;Built from Docker image&#10;">
            <a:extLst>
              <a:ext uri="{FF2B5EF4-FFF2-40B4-BE49-F238E27FC236}">
                <a16:creationId xmlns:a16="http://schemas.microsoft.com/office/drawing/2014/main" id="{B05292FB-7CC2-29A7-7DD9-311B3BCFC9D9}"/>
              </a:ext>
            </a:extLst>
          </p:cNvPr>
          <p:cNvSpPr txBox="1"/>
          <p:nvPr/>
        </p:nvSpPr>
        <p:spPr>
          <a:xfrm>
            <a:off x="9617678" y="2228083"/>
            <a:ext cx="2271028" cy="128522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2540" algn="ctr">
              <a:lnSpc>
                <a:spcPct val="86100"/>
              </a:lnSpc>
              <a:spcBef>
                <a:spcPts val="565"/>
              </a:spcBef>
            </a:pPr>
            <a:r>
              <a:rPr lang="en-US" sz="2200" dirty="0"/>
              <a:t>Containerized module </a:t>
            </a:r>
          </a:p>
          <a:p>
            <a:pPr marL="12700" marR="5080" indent="2540" algn="ctr">
              <a:lnSpc>
                <a:spcPct val="86100"/>
              </a:lnSpc>
              <a:spcBef>
                <a:spcPts val="565"/>
              </a:spcBef>
            </a:pPr>
            <a:r>
              <a:rPr lang="en-US" sz="2200" dirty="0">
                <a:cs typeface="Arial MT"/>
              </a:rPr>
              <a:t>Built</a:t>
            </a:r>
            <a:r>
              <a:rPr lang="en-US" sz="2200" spc="-15" dirty="0">
                <a:cs typeface="Arial MT"/>
              </a:rPr>
              <a:t> </a:t>
            </a:r>
            <a:r>
              <a:rPr lang="en-US" sz="2200" spc="-20" dirty="0">
                <a:cs typeface="Arial MT"/>
              </a:rPr>
              <a:t>from </a:t>
            </a:r>
            <a:r>
              <a:rPr lang="en-US" sz="2200" dirty="0">
                <a:cs typeface="Arial MT"/>
              </a:rPr>
              <a:t>Docker</a:t>
            </a:r>
            <a:r>
              <a:rPr lang="en-US" sz="2200" spc="-40" dirty="0">
                <a:cs typeface="Arial MT"/>
              </a:rPr>
              <a:t> </a:t>
            </a:r>
            <a:r>
              <a:rPr lang="en-US" sz="2200" spc="-10" dirty="0">
                <a:cs typeface="Arial MT"/>
              </a:rPr>
              <a:t>image</a:t>
            </a:r>
            <a:endParaRPr lang="en-US" sz="2200" dirty="0">
              <a:cs typeface="Arial M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72356E1-3588-03D5-A1EA-1129168AB30A}"/>
              </a:ext>
            </a:extLst>
          </p:cNvPr>
          <p:cNvSpPr txBox="1">
            <a:spLocks/>
          </p:cNvSpPr>
          <p:nvPr/>
        </p:nvSpPr>
        <p:spPr>
          <a:xfrm>
            <a:off x="277346" y="1587662"/>
            <a:ext cx="5423284" cy="4486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No customization of the Python code</a:t>
            </a:r>
          </a:p>
          <a:p>
            <a:pPr>
              <a:lnSpc>
                <a:spcPct val="120000"/>
              </a:lnSpc>
            </a:pPr>
            <a:r>
              <a:rPr lang="en-US" dirty="0"/>
              <a:t>The wrapper: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Chooses the number of copies of </a:t>
            </a:r>
            <a:r>
              <a:rPr lang="en-US" dirty="0" err="1"/>
              <a:t>jackhmmer</a:t>
            </a:r>
            <a:r>
              <a:rPr lang="en-US" dirty="0"/>
              <a:t>/</a:t>
            </a:r>
            <a:r>
              <a:rPr lang="en-US" dirty="0" err="1"/>
              <a:t>nhmmer</a:t>
            </a:r>
            <a:r>
              <a:rPr lang="en-US" dirty="0"/>
              <a:t> processes to run in parallel based on the number of cores assigned to the job.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These are hard-coded to run with 8 threads each.</a:t>
            </a:r>
          </a:p>
        </p:txBody>
      </p:sp>
    </p:spTree>
    <p:extLst>
      <p:ext uri="{BB962C8B-B14F-4D97-AF65-F5344CB8AC3E}">
        <p14:creationId xmlns:p14="http://schemas.microsoft.com/office/powerpoint/2010/main" val="402198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7F0E0-4ADA-C1C9-787E-9EA006B0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3C6B-CA2E-3767-C704-2D1A5E6F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Model Parameters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1B0CD8-443C-57C4-76B1-9978E2C19408}"/>
              </a:ext>
            </a:extLst>
          </p:cNvPr>
          <p:cNvSpPr txBox="1">
            <a:spLocks/>
          </p:cNvSpPr>
          <p:nvPr/>
        </p:nvSpPr>
        <p:spPr>
          <a:xfrm>
            <a:off x="838200" y="1758342"/>
            <a:ext cx="5810794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We opted to have users download their own copy of the model parameters.</a:t>
            </a:r>
          </a:p>
          <a:p>
            <a:pPr>
              <a:lnSpc>
                <a:spcPct val="120000"/>
              </a:lnSpc>
            </a:pPr>
            <a:r>
              <a:rPr lang="en-US" dirty="0"/>
              <a:t>We provide a </a:t>
            </a:r>
            <a:r>
              <a:rPr lang="en-US" dirty="0">
                <a:hlinkClick r:id="rId3"/>
              </a:rPr>
              <a:t>page</a:t>
            </a:r>
            <a:r>
              <a:rPr lang="en-US" dirty="0"/>
              <a:t> with links and guidance on submitting the Google form to request their own copy.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 far, no user has reported an issue obtaining their own copy following the guidance here.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A4EDA-042D-0FB7-8D8A-A151CB457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3" name="object 4" descr="Screenshot of google form to submit request to access model parameters https://github.com/google-deepmind/alphafold3/blob/main/WEIGHTS_TERMS_OF_USE.md">
            <a:extLst>
              <a:ext uri="{FF2B5EF4-FFF2-40B4-BE49-F238E27FC236}">
                <a16:creationId xmlns:a16="http://schemas.microsoft.com/office/drawing/2014/main" id="{69052A22-9A27-F2A0-A748-89B1ECEE63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8994" y="755332"/>
            <a:ext cx="4874623" cy="534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E694-60C7-7D6F-DDED-D20589B4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5D28-EC90-565F-BFB2-9F65A32F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Inputs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F36B79-E665-F68B-8AC8-10454296FE3F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input </a:t>
            </a:r>
            <a:r>
              <a:rPr lang="en-US" b="1" dirty="0"/>
              <a:t>JSON</a:t>
            </a:r>
            <a:r>
              <a:rPr lang="en-US" dirty="0"/>
              <a:t> file format is the biggest change for users.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Documentation on the </a:t>
            </a:r>
            <a:r>
              <a:rPr lang="en-US" dirty="0">
                <a:hlinkClick r:id="rId3"/>
              </a:rPr>
              <a:t>format</a:t>
            </a:r>
            <a:r>
              <a:rPr lang="en-US" dirty="0"/>
              <a:t> is available.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There aren’t very many examples online.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DeepMind does not provide any sort of validation tool for the format.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Error messages for bad inputs are not terribly helpful.</a:t>
            </a:r>
          </a:p>
          <a:p>
            <a:pPr>
              <a:lnSpc>
                <a:spcPct val="120000"/>
              </a:lnSpc>
            </a:pPr>
            <a:r>
              <a:rPr lang="en-US" dirty="0"/>
              <a:t>You can provide inputs in one of two ways: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Single input file: </a:t>
            </a:r>
            <a:r>
              <a:rPr lang="en-US" b="1" dirty="0"/>
              <a:t>--</a:t>
            </a:r>
            <a:r>
              <a:rPr lang="en-US" b="1" dirty="0" err="1"/>
              <a:t>json_path</a:t>
            </a:r>
            <a:r>
              <a:rPr lang="en-US" dirty="0"/>
              <a:t> flag followed by the path to a single JSON file.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Multiple input files: </a:t>
            </a:r>
            <a:r>
              <a:rPr lang="en-US" b="1" dirty="0"/>
              <a:t>--</a:t>
            </a:r>
            <a:r>
              <a:rPr lang="en-US" b="1" dirty="0" err="1"/>
              <a:t>input_dir</a:t>
            </a:r>
            <a:r>
              <a:rPr lang="en-US" dirty="0"/>
              <a:t> flag followed by the path to a directory of JSON files.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4AA8-736A-7EFA-D856-2C79A12E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03564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284DA-5871-9818-C02B-D161A3F7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F4AC-BCDF-E384-579C-9993C68C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AlphaFold 3 Module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CD7268-FFFA-DBDF-0A7B-934EA752D26D}"/>
              </a:ext>
            </a:extLst>
          </p:cNvPr>
          <p:cNvSpPr txBox="1">
            <a:spLocks/>
          </p:cNvSpPr>
          <p:nvPr/>
        </p:nvSpPr>
        <p:spPr>
          <a:xfrm>
            <a:off x="720633" y="1758342"/>
            <a:ext cx="1090531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Loading the module (</a:t>
            </a:r>
            <a:r>
              <a:rPr lang="en-US" b="1" dirty="0"/>
              <a:t>ml </a:t>
            </a:r>
            <a:r>
              <a:rPr lang="en-US" b="1" dirty="0" err="1"/>
              <a:t>alphafold</a:t>
            </a:r>
            <a:r>
              <a:rPr lang="en-US" b="1" dirty="0"/>
              <a:t>/3.0.0</a:t>
            </a:r>
            <a:r>
              <a:rPr lang="en-US" dirty="0"/>
              <a:t>): </a:t>
            </a:r>
          </a:p>
          <a:p>
            <a:pPr>
              <a:lnSpc>
                <a:spcPct val="120000"/>
              </a:lnSpc>
            </a:pPr>
            <a:r>
              <a:rPr lang="en-US" dirty="0"/>
              <a:t>creates a shortcut to the AlphaFold 3 script</a:t>
            </a:r>
          </a:p>
          <a:p>
            <a:pPr>
              <a:lnSpc>
                <a:spcPct val="120000"/>
              </a:lnSpc>
            </a:pPr>
            <a:r>
              <a:rPr lang="en-US" dirty="0"/>
              <a:t>sets environment variables used by the wrapper script: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AF3_IMAGE</a:t>
            </a:r>
            <a:r>
              <a:rPr lang="en-US" dirty="0"/>
              <a:t>: Path to the AlphaFold 3 container image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AF3_CODE_DIR</a:t>
            </a:r>
            <a:r>
              <a:rPr lang="en-US" dirty="0"/>
              <a:t>: Directory containing the AlphaFold 3 codebase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AF3_DATABASES_DIR</a:t>
            </a:r>
            <a:r>
              <a:rPr lang="en-US" dirty="0"/>
              <a:t>: Location of the required AlphaFold 3 reference databases</a:t>
            </a:r>
          </a:p>
          <a:p>
            <a:pPr>
              <a:lnSpc>
                <a:spcPct val="120000"/>
              </a:lnSpc>
            </a:pPr>
            <a:r>
              <a:rPr lang="en-US" dirty="0"/>
              <a:t>redirects temporary files to </a:t>
            </a:r>
            <a:r>
              <a:rPr lang="en-US" sz="2600" b="1" dirty="0"/>
              <a:t>/scratch/alpine/$USER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dirty="0"/>
              <a:t>Can be overridden by resetting TMPDIR after you load the module: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0F23-0755-5AFD-485D-7FF6E67F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137626699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92c16b9d-8c83-445e-a4f4-1fe3d2f43f13"/>
    <ds:schemaRef ds:uri="http://purl.org/dc/elements/1.1/"/>
    <ds:schemaRef ds:uri="a1519f9a-9d6a-41c1-afc9-552e4069f82f"/>
    <ds:schemaRef ds:uri="7e49f7d3-8802-46ca-9604-495ce27f67f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11520</TotalTime>
  <Words>1022</Words>
  <Application>Microsoft Office PowerPoint</Application>
  <PresentationFormat>Widescreen</PresentationFormat>
  <Paragraphs>117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MT</vt:lpstr>
      <vt:lpstr>Calibri</vt:lpstr>
      <vt:lpstr>Century Gothic</vt:lpstr>
      <vt:lpstr>Courier New</vt:lpstr>
      <vt:lpstr>Monaco</vt:lpstr>
      <vt:lpstr>Monospace</vt:lpstr>
      <vt:lpstr>Wingdings</vt:lpstr>
      <vt:lpstr>CUB Content </vt:lpstr>
      <vt:lpstr>RC Short Course: AlphaFold 3 on Alpine</vt:lpstr>
      <vt:lpstr>AlphaFold 3 on Alpine</vt:lpstr>
      <vt:lpstr>PowerPoint Presentation</vt:lpstr>
      <vt:lpstr>Background: The Protein Folding Problem</vt:lpstr>
      <vt:lpstr>Notable changes to AlphaFold 3</vt:lpstr>
      <vt:lpstr>AlphaFold 3 Installation</vt:lpstr>
      <vt:lpstr>Model Parameters</vt:lpstr>
      <vt:lpstr>AlphaFold 3 Inputs</vt:lpstr>
      <vt:lpstr>AlphaFold 3 Module</vt:lpstr>
      <vt:lpstr>AlphaFold 3 Module</vt:lpstr>
      <vt:lpstr>AlphaFold 3 Workflow</vt:lpstr>
      <vt:lpstr>Running Your Prediction</vt:lpstr>
      <vt:lpstr>Running Your Prediction</vt:lpstr>
      <vt:lpstr>Performance Considerations</vt:lpstr>
      <vt:lpstr>Visualizing Outputs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Mohal Khandelwal</dc:creator>
  <cp:lastModifiedBy>Mohal Khandelwal</cp:lastModifiedBy>
  <cp:revision>30</cp:revision>
  <dcterms:created xsi:type="dcterms:W3CDTF">2023-01-13T17:07:22Z</dcterms:created>
  <dcterms:modified xsi:type="dcterms:W3CDTF">2025-10-06T18:53:34Z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